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698" r:id="rId6"/>
    <p:sldId id="699" r:id="rId7"/>
    <p:sldId id="507" r:id="rId8"/>
    <p:sldId id="700" r:id="rId9"/>
    <p:sldId id="701" r:id="rId10"/>
    <p:sldId id="535" r:id="rId11"/>
    <p:sldId id="536" r:id="rId12"/>
    <p:sldId id="703" r:id="rId13"/>
    <p:sldId id="528" r:id="rId14"/>
    <p:sldId id="616" r:id="rId15"/>
    <p:sldId id="624" r:id="rId16"/>
    <p:sldId id="702" r:id="rId17"/>
    <p:sldId id="619" r:id="rId18"/>
    <p:sldId id="623" r:id="rId19"/>
    <p:sldId id="621" r:id="rId20"/>
    <p:sldId id="622" r:id="rId21"/>
    <p:sldId id="620" r:id="rId22"/>
    <p:sldId id="625" r:id="rId23"/>
    <p:sldId id="869" r:id="rId24"/>
    <p:sldId id="627" r:id="rId25"/>
    <p:sldId id="870" r:id="rId26"/>
    <p:sldId id="872" r:id="rId27"/>
    <p:sldId id="628" r:id="rId28"/>
    <p:sldId id="871" r:id="rId29"/>
    <p:sldId id="631" r:id="rId30"/>
    <p:sldId id="633" r:id="rId31"/>
    <p:sldId id="635" r:id="rId32"/>
    <p:sldId id="532" r:id="rId33"/>
    <p:sldId id="636" r:id="rId34"/>
    <p:sldId id="799" r:id="rId35"/>
    <p:sldId id="802" r:id="rId36"/>
    <p:sldId id="795" r:id="rId37"/>
    <p:sldId id="803" r:id="rId38"/>
    <p:sldId id="798" r:id="rId39"/>
    <p:sldId id="639" r:id="rId40"/>
    <p:sldId id="640" r:id="rId41"/>
    <p:sldId id="644" r:id="rId42"/>
    <p:sldId id="645" r:id="rId43"/>
    <p:sldId id="531" r:id="rId44"/>
    <p:sldId id="612" r:id="rId45"/>
    <p:sldId id="694" r:id="rId46"/>
    <p:sldId id="695" r:id="rId47"/>
    <p:sldId id="696" r:id="rId48"/>
    <p:sldId id="697" r:id="rId49"/>
    <p:sldId id="615" r:id="rId50"/>
    <p:sldId id="647" r:id="rId51"/>
    <p:sldId id="648" r:id="rId52"/>
    <p:sldId id="650" r:id="rId53"/>
    <p:sldId id="649" r:id="rId54"/>
    <p:sldId id="651" r:id="rId55"/>
    <p:sldId id="674" r:id="rId56"/>
    <p:sldId id="675" r:id="rId57"/>
    <p:sldId id="676" r:id="rId58"/>
    <p:sldId id="691" r:id="rId59"/>
    <p:sldId id="689" r:id="rId60"/>
    <p:sldId id="692" r:id="rId61"/>
    <p:sldId id="693" r:id="rId62"/>
    <p:sldId id="680" r:id="rId63"/>
    <p:sldId id="682" r:id="rId64"/>
    <p:sldId id="684" r:id="rId65"/>
    <p:sldId id="685" r:id="rId66"/>
    <p:sldId id="522" r:id="rId67"/>
    <p:sldId id="533" r:id="rId68"/>
    <p:sldId id="534" r:id="rId69"/>
    <p:sldId id="537" r:id="rId70"/>
    <p:sldId id="538" r:id="rId71"/>
    <p:sldId id="539" r:id="rId72"/>
    <p:sldId id="540" r:id="rId73"/>
    <p:sldId id="541" r:id="rId74"/>
    <p:sldId id="542" r:id="rId75"/>
    <p:sldId id="543" r:id="rId76"/>
    <p:sldId id="544" r:id="rId77"/>
    <p:sldId id="545" r:id="rId78"/>
    <p:sldId id="546" r:id="rId79"/>
    <p:sldId id="547" r:id="rId80"/>
    <p:sldId id="523" r:id="rId81"/>
    <p:sldId id="930" r:id="rId82"/>
    <p:sldId id="931" r:id="rId83"/>
    <p:sldId id="932" r:id="rId84"/>
    <p:sldId id="933" r:id="rId85"/>
    <p:sldId id="953" r:id="rId86"/>
    <p:sldId id="943" r:id="rId87"/>
    <p:sldId id="954" r:id="rId88"/>
    <p:sldId id="956" r:id="rId89"/>
    <p:sldId id="938" r:id="rId90"/>
    <p:sldId id="939" r:id="rId91"/>
    <p:sldId id="963" r:id="rId92"/>
    <p:sldId id="966" r:id="rId93"/>
    <p:sldId id="964" r:id="rId94"/>
    <p:sldId id="526" r:id="rId95"/>
    <p:sldId id="967" r:id="rId96"/>
    <p:sldId id="968" r:id="rId97"/>
    <p:sldId id="969" r:id="rId98"/>
    <p:sldId id="972" r:id="rId99"/>
    <p:sldId id="980" r:id="rId100"/>
    <p:sldId id="974" r:id="rId101"/>
    <p:sldId id="982" r:id="rId102"/>
    <p:sldId id="983" r:id="rId103"/>
    <p:sldId id="975" r:id="rId104"/>
    <p:sldId id="976" r:id="rId105"/>
    <p:sldId id="984" r:id="rId106"/>
    <p:sldId id="527" r:id="rId107"/>
    <p:sldId id="287" r:id="rId108"/>
  </p:sldIdLst>
  <p:sldSz cx="9144000" cy="5143500" type="screen16x9"/>
  <p:notesSz cx="6858000" cy="9144000"/>
  <p:custDataLst>
    <p:tags r:id="rId112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41"/>
    <a:srgbClr val="CECCCC"/>
    <a:srgbClr val="009900"/>
    <a:srgbClr val="00382E"/>
    <a:srgbClr val="8CC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-102" y="-1440"/>
      </p:cViewPr>
      <p:guideLst>
        <p:guide orient="horz" pos="1598"/>
        <p:guide pos="29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2" Type="http://schemas.openxmlformats.org/officeDocument/2006/relationships/tags" Target="tags/tag11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1E4B3-EC4C-453A-9EA7-43FCD1B5DA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2A2F4-AB12-47ED-9A6B-E61F9EF43D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lnSpc>
                <a:spcPct val="13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spcAft>
                <a:spcPts val="0"/>
              </a:spcAft>
              <a:buClrTx/>
              <a:buSzTx/>
              <a:buNone/>
            </a:pP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5002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wmf"/><Relationship Id="rId1" Type="http://schemas.openxmlformats.org/officeDocument/2006/relationships/oleObject" Target="../embeddings/oleObject2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6"/>
          <p:cNvSpPr/>
          <p:nvPr/>
        </p:nvSpPr>
        <p:spPr bwMode="auto">
          <a:xfrm>
            <a:off x="-18236" y="-13064"/>
            <a:ext cx="3275488" cy="3802152"/>
          </a:xfrm>
          <a:custGeom>
            <a:avLst/>
            <a:gdLst>
              <a:gd name="connsiteX0" fmla="*/ 3873521 w 4367317"/>
              <a:gd name="connsiteY0" fmla="*/ 0 h 5069536"/>
              <a:gd name="connsiteX1" fmla="*/ 4367317 w 4367317"/>
              <a:gd name="connsiteY1" fmla="*/ 0 h 5069536"/>
              <a:gd name="connsiteX2" fmla="*/ 0 w 4367317"/>
              <a:gd name="connsiteY2" fmla="*/ 5069536 h 5069536"/>
              <a:gd name="connsiteX3" fmla="*/ 0 w 4367317"/>
              <a:gd name="connsiteY3" fmla="*/ 1974215 h 506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317" h="5069536">
                <a:moveTo>
                  <a:pt x="3873521" y="0"/>
                </a:moveTo>
                <a:lnTo>
                  <a:pt x="4367317" y="0"/>
                </a:lnTo>
                <a:lnTo>
                  <a:pt x="0" y="5069536"/>
                </a:lnTo>
                <a:lnTo>
                  <a:pt x="0" y="197421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7" name="5"/>
          <p:cNvSpPr/>
          <p:nvPr/>
        </p:nvSpPr>
        <p:spPr bwMode="auto">
          <a:xfrm>
            <a:off x="-8077" y="-25039"/>
            <a:ext cx="2966363" cy="1735930"/>
          </a:xfrm>
          <a:custGeom>
            <a:avLst/>
            <a:gdLst>
              <a:gd name="connsiteX0" fmla="*/ 0 w 3955151"/>
              <a:gd name="connsiteY0" fmla="*/ 0 h 2314573"/>
              <a:gd name="connsiteX1" fmla="*/ 3541893 w 3955151"/>
              <a:gd name="connsiteY1" fmla="*/ 0 h 2314573"/>
              <a:gd name="connsiteX2" fmla="*/ 3955151 w 3955151"/>
              <a:gd name="connsiteY2" fmla="*/ 10116 h 2314573"/>
              <a:gd name="connsiteX3" fmla="*/ 0 w 3955151"/>
              <a:gd name="connsiteY3" fmla="*/ 2314573 h 231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151" h="2314573">
                <a:moveTo>
                  <a:pt x="0" y="0"/>
                </a:moveTo>
                <a:lnTo>
                  <a:pt x="3541893" y="0"/>
                </a:lnTo>
                <a:lnTo>
                  <a:pt x="3955151" y="10116"/>
                </a:lnTo>
                <a:lnTo>
                  <a:pt x="0" y="2314573"/>
                </a:lnTo>
                <a:close/>
              </a:path>
            </a:pathLst>
          </a:custGeom>
          <a:solidFill>
            <a:srgbClr val="004C4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6" name="4"/>
          <p:cNvSpPr/>
          <p:nvPr/>
        </p:nvSpPr>
        <p:spPr bwMode="auto">
          <a:xfrm>
            <a:off x="-18237" y="-13063"/>
            <a:ext cx="2986517" cy="2303852"/>
          </a:xfrm>
          <a:custGeom>
            <a:avLst/>
            <a:gdLst>
              <a:gd name="connsiteX0" fmla="*/ 3934942 w 3982022"/>
              <a:gd name="connsiteY0" fmla="*/ 0 h 3071803"/>
              <a:gd name="connsiteX1" fmla="*/ 3982022 w 3982022"/>
              <a:gd name="connsiteY1" fmla="*/ 0 h 3071803"/>
              <a:gd name="connsiteX2" fmla="*/ 0 w 3982022"/>
              <a:gd name="connsiteY2" fmla="*/ 3071803 h 3071803"/>
              <a:gd name="connsiteX3" fmla="*/ 0 w 3982022"/>
              <a:gd name="connsiteY3" fmla="*/ 1848528 h 307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022" h="3071803">
                <a:moveTo>
                  <a:pt x="3934942" y="0"/>
                </a:moveTo>
                <a:lnTo>
                  <a:pt x="3982022" y="0"/>
                </a:lnTo>
                <a:lnTo>
                  <a:pt x="0" y="3071803"/>
                </a:lnTo>
                <a:lnTo>
                  <a:pt x="0" y="1848528"/>
                </a:lnTo>
                <a:close/>
              </a:path>
            </a:pathLst>
          </a:custGeom>
          <a:solidFill>
            <a:srgbClr val="8CC3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4" name="3"/>
          <p:cNvSpPr/>
          <p:nvPr/>
        </p:nvSpPr>
        <p:spPr bwMode="auto">
          <a:xfrm>
            <a:off x="6967698" y="2015967"/>
            <a:ext cx="2193928" cy="2607469"/>
          </a:xfrm>
          <a:custGeom>
            <a:avLst/>
            <a:gdLst>
              <a:gd name="connsiteX0" fmla="*/ 2919413 w 2925237"/>
              <a:gd name="connsiteY0" fmla="*/ 0 h 3476625"/>
              <a:gd name="connsiteX1" fmla="*/ 2925237 w 2925237"/>
              <a:gd name="connsiteY1" fmla="*/ 163915 h 3476625"/>
              <a:gd name="connsiteX2" fmla="*/ 2925237 w 2925237"/>
              <a:gd name="connsiteY2" fmla="*/ 3398721 h 3476625"/>
              <a:gd name="connsiteX3" fmla="*/ 0 w 2925237"/>
              <a:gd name="connsiteY3" fmla="*/ 3476625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237" h="3476625">
                <a:moveTo>
                  <a:pt x="2919413" y="0"/>
                </a:moveTo>
                <a:lnTo>
                  <a:pt x="2925237" y="163915"/>
                </a:lnTo>
                <a:lnTo>
                  <a:pt x="2925237" y="3398721"/>
                </a:lnTo>
                <a:lnTo>
                  <a:pt x="0" y="347662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2" name="2"/>
          <p:cNvSpPr/>
          <p:nvPr/>
        </p:nvSpPr>
        <p:spPr bwMode="auto">
          <a:xfrm>
            <a:off x="6178314" y="3098667"/>
            <a:ext cx="2983312" cy="2069021"/>
          </a:xfrm>
          <a:custGeom>
            <a:avLst/>
            <a:gdLst>
              <a:gd name="connsiteX0" fmla="*/ 3977749 w 3977749"/>
              <a:gd name="connsiteY0" fmla="*/ 0 h 2758695"/>
              <a:gd name="connsiteX1" fmla="*/ 3977749 w 3977749"/>
              <a:gd name="connsiteY1" fmla="*/ 2758695 h 2758695"/>
              <a:gd name="connsiteX2" fmla="*/ 626774 w 3977749"/>
              <a:gd name="connsiteY2" fmla="*/ 2758695 h 2758695"/>
              <a:gd name="connsiteX3" fmla="*/ 0 w 3977749"/>
              <a:gd name="connsiteY3" fmla="*/ 2734703 h 275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749" h="2758695">
                <a:moveTo>
                  <a:pt x="3977749" y="0"/>
                </a:moveTo>
                <a:lnTo>
                  <a:pt x="3977749" y="2758695"/>
                </a:lnTo>
                <a:lnTo>
                  <a:pt x="626774" y="2758695"/>
                </a:lnTo>
                <a:lnTo>
                  <a:pt x="0" y="2734703"/>
                </a:lnTo>
                <a:close/>
              </a:path>
            </a:pathLst>
          </a:custGeom>
          <a:solidFill>
            <a:srgbClr val="004C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3" name="1"/>
          <p:cNvSpPr/>
          <p:nvPr/>
        </p:nvSpPr>
        <p:spPr bwMode="auto">
          <a:xfrm>
            <a:off x="5906682" y="3674391"/>
            <a:ext cx="3254944" cy="1493297"/>
          </a:xfrm>
          <a:custGeom>
            <a:avLst/>
            <a:gdLst>
              <a:gd name="connsiteX0" fmla="*/ 4339925 w 4339925"/>
              <a:gd name="connsiteY0" fmla="*/ 0 h 1991063"/>
              <a:gd name="connsiteX1" fmla="*/ 4339925 w 4339925"/>
              <a:gd name="connsiteY1" fmla="*/ 913141 h 1991063"/>
              <a:gd name="connsiteX2" fmla="*/ 305017 w 4339925"/>
              <a:gd name="connsiteY2" fmla="*/ 1991063 h 1991063"/>
              <a:gd name="connsiteX3" fmla="*/ 0 w 4339925"/>
              <a:gd name="connsiteY3" fmla="*/ 1991063 h 19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25" h="1991063">
                <a:moveTo>
                  <a:pt x="4339925" y="0"/>
                </a:moveTo>
                <a:lnTo>
                  <a:pt x="4339925" y="913141"/>
                </a:lnTo>
                <a:lnTo>
                  <a:pt x="305017" y="1991063"/>
                </a:lnTo>
                <a:lnTo>
                  <a:pt x="0" y="1991063"/>
                </a:lnTo>
                <a:close/>
              </a:path>
            </a:pathLst>
          </a:custGeom>
          <a:solidFill>
            <a:srgbClr val="8CC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" name="PA_矩形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61046" y="1746357"/>
            <a:ext cx="6502858" cy="9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C4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文本检测方法分析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4C4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PA_矩形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6440" y="1008034"/>
            <a:ext cx="2562934" cy="70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4C4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ea"/>
                <a:sym typeface="+mn-lt"/>
              </a:rPr>
              <a:t>2019</a:t>
            </a:r>
            <a:endParaRPr kumimoji="0" lang="zh-CN" altLang="zh-CN" sz="7200" b="0" i="0" u="none" strike="noStrike" kern="1200" cap="none" spc="0" normalizeH="0" baseline="0" noProof="0" dirty="0">
              <a:ln>
                <a:noFill/>
              </a:ln>
              <a:solidFill>
                <a:srgbClr val="004C4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0" name="PA_文本框 22"/>
          <p:cNvSpPr txBox="1"/>
          <p:nvPr>
            <p:custDataLst>
              <p:tags r:id="rId3"/>
            </p:custDataLst>
          </p:nvPr>
        </p:nvSpPr>
        <p:spPr>
          <a:xfrm>
            <a:off x="2021205" y="3618230"/>
            <a:ext cx="35159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分享人：李兵 （好未来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AI Lab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）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PA_文本框 23"/>
          <p:cNvSpPr txBox="1"/>
          <p:nvPr>
            <p:custDataLst>
              <p:tags r:id="rId4"/>
            </p:custDataLst>
          </p:nvPr>
        </p:nvSpPr>
        <p:spPr>
          <a:xfrm>
            <a:off x="4555507" y="2757838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算法分享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PA_文本框 22"/>
          <p:cNvSpPr txBox="1"/>
          <p:nvPr>
            <p:custDataLst>
              <p:tags r:id="rId5"/>
            </p:custDataLst>
          </p:nvPr>
        </p:nvSpPr>
        <p:spPr>
          <a:xfrm>
            <a:off x="5233035" y="3618230"/>
            <a:ext cx="2874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日期：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2019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7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1778413" y="1202083"/>
            <a:ext cx="6585492" cy="2171406"/>
          </a:xfrm>
          <a:custGeom>
            <a:avLst/>
            <a:gdLst>
              <a:gd name="connsiteX0" fmla="*/ 0 w 6585492"/>
              <a:gd name="connsiteY0" fmla="*/ 0 h 2171406"/>
              <a:gd name="connsiteX1" fmla="*/ 1849289 w 6585492"/>
              <a:gd name="connsiteY1" fmla="*/ 0 h 2171406"/>
              <a:gd name="connsiteX2" fmla="*/ 1849289 w 6585492"/>
              <a:gd name="connsiteY2" fmla="*/ 149501 h 2171406"/>
              <a:gd name="connsiteX3" fmla="*/ 149501 w 6585492"/>
              <a:gd name="connsiteY3" fmla="*/ 149501 h 2171406"/>
              <a:gd name="connsiteX4" fmla="*/ 149501 w 6585492"/>
              <a:gd name="connsiteY4" fmla="*/ 2021905 h 2171406"/>
              <a:gd name="connsiteX5" fmla="*/ 6435991 w 6585492"/>
              <a:gd name="connsiteY5" fmla="*/ 2021905 h 2171406"/>
              <a:gd name="connsiteX6" fmla="*/ 6435991 w 6585492"/>
              <a:gd name="connsiteY6" fmla="*/ 149501 h 2171406"/>
              <a:gd name="connsiteX7" fmla="*/ 4399901 w 6585492"/>
              <a:gd name="connsiteY7" fmla="*/ 149501 h 2171406"/>
              <a:gd name="connsiteX8" fmla="*/ 4399901 w 6585492"/>
              <a:gd name="connsiteY8" fmla="*/ 0 h 2171406"/>
              <a:gd name="connsiteX9" fmla="*/ 6585492 w 6585492"/>
              <a:gd name="connsiteY9" fmla="*/ 0 h 2171406"/>
              <a:gd name="connsiteX10" fmla="*/ 6585492 w 6585492"/>
              <a:gd name="connsiteY10" fmla="*/ 2171406 h 2171406"/>
              <a:gd name="connsiteX11" fmla="*/ 0 w 6585492"/>
              <a:gd name="connsiteY11" fmla="*/ 2171406 h 217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5492" h="2171406">
                <a:moveTo>
                  <a:pt x="0" y="0"/>
                </a:moveTo>
                <a:lnTo>
                  <a:pt x="1849289" y="0"/>
                </a:lnTo>
                <a:lnTo>
                  <a:pt x="1849289" y="149501"/>
                </a:lnTo>
                <a:lnTo>
                  <a:pt x="149501" y="149501"/>
                </a:lnTo>
                <a:lnTo>
                  <a:pt x="149501" y="2021905"/>
                </a:lnTo>
                <a:lnTo>
                  <a:pt x="6435991" y="2021905"/>
                </a:lnTo>
                <a:lnTo>
                  <a:pt x="6435991" y="149501"/>
                </a:lnTo>
                <a:lnTo>
                  <a:pt x="4399901" y="149501"/>
                </a:lnTo>
                <a:lnTo>
                  <a:pt x="4399901" y="0"/>
                </a:lnTo>
                <a:lnTo>
                  <a:pt x="6585492" y="0"/>
                </a:lnTo>
                <a:lnTo>
                  <a:pt x="6585492" y="2171406"/>
                </a:lnTo>
                <a:lnTo>
                  <a:pt x="0" y="2171406"/>
                </a:lnTo>
                <a:close/>
              </a:path>
            </a:pathLst>
          </a:cu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4469"/>
    </mc:Choice>
    <mc:Fallback>
      <p:transition advTm="446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373951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VGG16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8525" y="879475"/>
            <a:ext cx="3670935" cy="3721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" y="1419225"/>
            <a:ext cx="3962400" cy="2305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43902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相结合的检测算法 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PIXEL-ANCHOR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dense large-angle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text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0415" y="1861185"/>
            <a:ext cx="5944235" cy="20656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3207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相结合的检测算法 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PIXEL-ANCHOR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1010285"/>
            <a:ext cx="7381240" cy="1798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3154680"/>
            <a:ext cx="7381875" cy="13595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94233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相结合的检测算法 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PIXEL-ANCHOR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600" y="1945005"/>
            <a:ext cx="3387090" cy="12376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无法检测形变文本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、曲线排列文本，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导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致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pixel-anchor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在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ICDAR2017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上的表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   现不如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PSENet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无可用的复现代码；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8470" y="1435100"/>
            <a:ext cx="4391025" cy="21145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52310" y="3101975"/>
            <a:ext cx="419735" cy="419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33795" y="3085465"/>
            <a:ext cx="435610" cy="4279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813810" y="2344420"/>
            <a:ext cx="3201670" cy="815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764915" y="2426970"/>
            <a:ext cx="2378075" cy="814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94233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文本检测算法总结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404495" y="824865"/>
          <a:ext cx="8554955" cy="3783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165"/>
                <a:gridCol w="1185545"/>
                <a:gridCol w="2005526"/>
                <a:gridCol w="1737995"/>
                <a:gridCol w="1111250"/>
                <a:gridCol w="1448474"/>
              </a:tblGrid>
              <a:tr h="3092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类别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算法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优点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缺点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可用代码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实用性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262255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pixel-based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EAST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结构简单，可处理多方向文本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无法处理过长文本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有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高</a:t>
                      </a:r>
                      <a:r>
                        <a:rPr lang="en-US" altLang="zh-CN" sz="1200"/>
                        <a:t>(</a:t>
                      </a:r>
                      <a:r>
                        <a:rPr lang="zh-CN" altLang="en-US" sz="1200"/>
                        <a:t>适合传统方法无法处理的场景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anchor="ctr" anchorCtr="0"/>
                </a:tc>
              </a:tr>
              <a:tr h="25400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PSENet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  </a:t>
                      </a:r>
                      <a:r>
                        <a:rPr lang="zh-CN" altLang="en-US" sz="1200"/>
                        <a:t>可处理</a:t>
                      </a:r>
                      <a:r>
                        <a:rPr lang="zh-CN" altLang="en-US" sz="1200">
                          <a:sym typeface="+mn-ea"/>
                        </a:rPr>
                        <a:t>过</a:t>
                      </a:r>
                      <a:r>
                        <a:rPr lang="zh-CN" altLang="en-US" sz="1200"/>
                        <a:t>长文本、曲线排列文本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复杂后处理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有但不完善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低</a:t>
                      </a:r>
                      <a:r>
                        <a:rPr lang="en-US" altLang="zh-CN" sz="1200"/>
                        <a:t>(</a:t>
                      </a:r>
                      <a:r>
                        <a:rPr lang="zh-CN" altLang="en-US" sz="1200"/>
                        <a:t>无成熟代码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anchor="ctr" anchorCtr="0"/>
                </a:tc>
              </a:tr>
              <a:tr h="24257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FOTS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结合识别，性能优于</a:t>
                      </a:r>
                      <a:r>
                        <a:rPr lang="en-US" altLang="zh-CN" sz="1200"/>
                        <a:t>EAST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无法处理过长文本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有但不完善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低</a:t>
                      </a:r>
                      <a:r>
                        <a:rPr lang="en-US" altLang="zh-CN" sz="1200">
                          <a:sym typeface="+mn-ea"/>
                        </a:rPr>
                        <a:t>(</a:t>
                      </a:r>
                      <a:r>
                        <a:rPr lang="zh-CN" altLang="en-US" sz="1200">
                          <a:sym typeface="+mn-ea"/>
                        </a:rPr>
                        <a:t>无成熟代码</a:t>
                      </a:r>
                      <a:r>
                        <a:rPr lang="en-US" altLang="zh-CN" sz="1200">
                          <a:sym typeface="+mn-ea"/>
                        </a:rPr>
                        <a:t>)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29718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anchor-based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CTPN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可处理过长文本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仅能检测水平方向文本，复杂后处理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有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中</a:t>
                      </a:r>
                      <a:r>
                        <a:rPr lang="en-US" altLang="zh-CN" sz="1200"/>
                        <a:t>(</a:t>
                      </a:r>
                      <a:r>
                        <a:rPr lang="zh-CN" altLang="en-US" sz="1200"/>
                        <a:t>无法适应复杂场景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anchor="ctr" anchorCtr="0"/>
                </a:tc>
              </a:tr>
              <a:tr h="30035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SegLink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可处理</a:t>
                      </a:r>
                      <a:r>
                        <a:rPr lang="zh-CN" altLang="en-US" sz="1200">
                          <a:sym typeface="+mn-ea"/>
                        </a:rPr>
                        <a:t>过</a:t>
                      </a:r>
                      <a:r>
                        <a:rPr lang="zh-CN" altLang="en-US" sz="1200">
                          <a:sym typeface="+mn-ea"/>
                        </a:rPr>
                        <a:t>长文本，多方向文本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较复杂后处理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有但不完善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低</a:t>
                      </a:r>
                      <a:r>
                        <a:rPr lang="en-US" altLang="zh-CN" sz="1200">
                          <a:sym typeface="+mn-ea"/>
                        </a:rPr>
                        <a:t>(</a:t>
                      </a:r>
                      <a:r>
                        <a:rPr lang="zh-CN" altLang="en-US" sz="1200">
                          <a:sym typeface="+mn-ea"/>
                        </a:rPr>
                        <a:t>无成熟代码</a:t>
                      </a:r>
                      <a:r>
                        <a:rPr lang="en-US" altLang="zh-CN" sz="1200">
                          <a:sym typeface="+mn-ea"/>
                        </a:rPr>
                        <a:t>)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24320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TextBoxes++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结构简单，可处理多方向文本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无法处理过长文本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有但不完善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低</a:t>
                      </a:r>
                      <a:r>
                        <a:rPr lang="en-US" altLang="zh-CN" sz="1200"/>
                        <a:t>(</a:t>
                      </a:r>
                      <a:r>
                        <a:rPr lang="zh-CN" altLang="en-US" sz="1200">
                          <a:sym typeface="+mn-ea"/>
                        </a:rPr>
                        <a:t>无成熟代码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pixel</a:t>
                      </a:r>
                      <a:r>
                        <a:rPr lang="zh-CN" altLang="en-US" sz="1200"/>
                        <a:t>与</a:t>
                      </a:r>
                      <a:r>
                        <a:rPr lang="en-US" altLang="zh-CN" sz="1200"/>
                        <a:t>anchor</a:t>
                      </a:r>
                      <a:r>
                        <a:rPr lang="zh-CN" altLang="en-US" sz="1200"/>
                        <a:t>结合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pixel-anchor</a:t>
                      </a:r>
                      <a:endParaRPr lang="en-US" altLang="zh-CN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可处理</a:t>
                      </a:r>
                      <a:r>
                        <a:rPr lang="zh-CN" altLang="en-US" sz="1200">
                          <a:sym typeface="+mn-ea"/>
                        </a:rPr>
                        <a:t>过</a:t>
                      </a:r>
                      <a:r>
                        <a:rPr lang="zh-CN" altLang="en-US" sz="1200"/>
                        <a:t>长文本、小文本、多方向文本等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无法处理</a:t>
                      </a:r>
                      <a:r>
                        <a:rPr lang="zh-CN" altLang="en-US" sz="1200">
                          <a:sym typeface="+mn-ea"/>
                        </a:rPr>
                        <a:t>曲线排列文本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无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低</a:t>
                      </a:r>
                      <a:r>
                        <a:rPr lang="en-US" altLang="zh-CN" sz="1200">
                          <a:sym typeface="+mn-ea"/>
                        </a:rPr>
                        <a:t>(</a:t>
                      </a:r>
                      <a:r>
                        <a:rPr lang="zh-CN" altLang="en-US" sz="1200">
                          <a:sym typeface="+mn-ea"/>
                        </a:rPr>
                        <a:t>无成熟代码</a:t>
                      </a:r>
                      <a:r>
                        <a:rPr lang="en-US" altLang="zh-CN" sz="1200">
                          <a:sym typeface="+mn-ea"/>
                        </a:rPr>
                        <a:t>)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传统方法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形态学</a:t>
                      </a:r>
                      <a:r>
                        <a:rPr lang="en-US" altLang="zh-CN" sz="1200"/>
                        <a:t>+</a:t>
                      </a:r>
                      <a:r>
                        <a:rPr lang="zh-CN" altLang="en-US" sz="1200"/>
                        <a:t>联通域</a:t>
                      </a:r>
                      <a:r>
                        <a:rPr lang="en-US" altLang="zh-CN" sz="1200"/>
                        <a:t>+</a:t>
                      </a:r>
                      <a:r>
                        <a:rPr lang="zh-CN" altLang="en-US" sz="1200"/>
                        <a:t>文字特性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运行速度快、对硬件要求低，适合固定场景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无法处理复杂场景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有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中</a:t>
                      </a:r>
                      <a:r>
                        <a:rPr lang="en-US" altLang="zh-CN" sz="1200"/>
                        <a:t>(</a:t>
                      </a:r>
                      <a:r>
                        <a:rPr lang="zh-CN" altLang="en-US" sz="1200"/>
                        <a:t>适合处理无粘连的纯打印体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261575" y="212437"/>
              <a:ext cx="908163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实战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-&gt;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文本检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 测之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EAST</a:t>
              </a:r>
              <a:endParaRPr lang="en-US" altLang="zh-CN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05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931794" y="474666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PA_矩形 3"/>
          <p:cNvSpPr/>
          <p:nvPr>
            <p:custDataLst>
              <p:tags r:id="rId1"/>
            </p:custDataLst>
          </p:nvPr>
        </p:nvSpPr>
        <p:spPr>
          <a:xfrm>
            <a:off x="3748875" y="2641909"/>
            <a:ext cx="143129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165">
              <a:defRPr/>
            </a:pPr>
            <a:r>
              <a:rPr lang="en-US" altLang="zh-CN" sz="1500" dirty="0">
                <a:solidFill>
                  <a:srgbClr val="009900"/>
                </a:solidFill>
                <a:cs typeface="+mn-ea"/>
                <a:sym typeface="+mn-lt"/>
              </a:rPr>
              <a:t>— </a:t>
            </a:r>
            <a:r>
              <a:rPr lang="zh-CN" altLang="en-US" sz="1500" dirty="0">
                <a:solidFill>
                  <a:srgbClr val="009900"/>
                </a:solidFill>
                <a:cs typeface="+mn-ea"/>
                <a:sym typeface="+mn-lt"/>
              </a:rPr>
              <a:t>算法分享 </a:t>
            </a:r>
            <a:r>
              <a:rPr lang="en-US" altLang="zh-CN" sz="1500" dirty="0">
                <a:solidFill>
                  <a:srgbClr val="009900"/>
                </a:solidFill>
                <a:cs typeface="+mn-ea"/>
                <a:sym typeface="+mn-lt"/>
              </a:rPr>
              <a:t>—</a:t>
            </a:r>
            <a:endParaRPr lang="zh-CN" altLang="en-US" sz="1500" dirty="0">
              <a:solidFill>
                <a:srgbClr val="009900"/>
              </a:solidFill>
              <a:cs typeface="+mn-ea"/>
              <a:sym typeface="+mn-lt"/>
            </a:endParaRPr>
          </a:p>
        </p:txBody>
      </p:sp>
      <p:sp>
        <p:nvSpPr>
          <p:cNvPr id="18" name="PA_文本框 3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0206" y="1878479"/>
            <a:ext cx="8051341" cy="742950"/>
          </a:xfrm>
          <a:prstGeom prst="rect">
            <a:avLst/>
          </a:prstGeom>
          <a:noFill/>
          <a:ln>
            <a:noFill/>
          </a:ln>
        </p:spPr>
        <p:txBody>
          <a:bodyPr wrap="square" lIns="51430" tIns="25715" rIns="51430" bIns="2571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defTabSz="685165">
              <a:spcBef>
                <a:spcPct val="0"/>
              </a:spcBef>
              <a:buNone/>
              <a:defRPr/>
            </a:pPr>
            <a:r>
              <a:rPr lang="zh-CN" altLang="en-US" sz="4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谢  谢！</a:t>
            </a:r>
            <a:endParaRPr lang="zh-CN" altLang="en-US" sz="45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 rot="20468423">
            <a:off x="2643788" y="4863613"/>
            <a:ext cx="9144000" cy="1059543"/>
          </a:xfrm>
          <a:prstGeom prst="rect">
            <a:avLst/>
          </a:prstGeom>
          <a:gradFill flip="none" rotWithShape="1">
            <a:gsLst>
              <a:gs pos="2000">
                <a:srgbClr val="00382E"/>
              </a:gs>
              <a:gs pos="97248">
                <a:srgbClr val="004C41"/>
              </a:gs>
              <a:gs pos="58000">
                <a:srgbClr val="009900"/>
              </a:gs>
              <a:gs pos="39000">
                <a:srgbClr val="00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9871707">
            <a:off x="-1253298" y="-2038296"/>
            <a:ext cx="9144000" cy="1059543"/>
          </a:xfrm>
          <a:prstGeom prst="rect">
            <a:avLst/>
          </a:prstGeom>
          <a:gradFill flip="none" rotWithShape="1">
            <a:gsLst>
              <a:gs pos="2000">
                <a:srgbClr val="00382E"/>
              </a:gs>
              <a:gs pos="97248">
                <a:srgbClr val="004C41"/>
              </a:gs>
              <a:gs pos="58000">
                <a:srgbClr val="009900"/>
              </a:gs>
              <a:gs pos="39000">
                <a:srgbClr val="00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SSD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90295" y="1670050"/>
            <a:ext cx="6727825" cy="13919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one-stage算法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结构简单，计算量低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多scale结构，即多个不同大小的feature map参与预测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性能优于单阶段算法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YOLO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、 双阶段算法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Faster RCNN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SSD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470" y="1562100"/>
            <a:ext cx="7210425" cy="2019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981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SSD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ANCHOR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的选取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272540"/>
            <a:ext cx="7287260" cy="27336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8795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SSD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HARD NEGATIVE MINING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7345" y="2228215"/>
            <a:ext cx="9467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候选</a:t>
            </a:r>
            <a:r>
              <a:rPr lang="en-US" altLang="zh-CN"/>
              <a:t>Box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075940" y="1488440"/>
            <a:ext cx="9467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IOU&gt;0.5</a:t>
            </a:r>
            <a:endParaRPr lang="zh-CN" altLang="en-US"/>
          </a:p>
        </p:txBody>
      </p:sp>
      <p:cxnSp>
        <p:nvCxnSpPr>
          <p:cNvPr id="11" name="肘形连接符 10"/>
          <p:cNvCxnSpPr>
            <a:stCxn id="8" idx="3"/>
            <a:endCxn id="9" idx="1"/>
          </p:cNvCxnSpPr>
          <p:nvPr/>
        </p:nvCxnSpPr>
        <p:spPr>
          <a:xfrm flipV="1">
            <a:off x="2572385" y="1812925"/>
            <a:ext cx="511810" cy="7397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070860" y="2969260"/>
            <a:ext cx="9467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IOU&lt;0.5</a:t>
            </a:r>
            <a:endParaRPr lang="zh-CN" altLang="en-US"/>
          </a:p>
        </p:txBody>
      </p:sp>
      <p:cxnSp>
        <p:nvCxnSpPr>
          <p:cNvPr id="13" name="肘形连接符 12"/>
          <p:cNvCxnSpPr>
            <a:stCxn id="8" idx="3"/>
            <a:endCxn id="12" idx="1"/>
          </p:cNvCxnSpPr>
          <p:nvPr/>
        </p:nvCxnSpPr>
        <p:spPr>
          <a:xfrm>
            <a:off x="2572385" y="2552700"/>
            <a:ext cx="506730" cy="7410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25620" y="1491615"/>
            <a:ext cx="12007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</a:t>
            </a:r>
            <a:r>
              <a:rPr lang="zh-CN" altLang="en-US"/>
              <a:t>个</a:t>
            </a:r>
            <a:r>
              <a:rPr lang="zh-CN" altLang="en-US"/>
              <a:t>正样本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9" idx="3"/>
            <a:endCxn id="14" idx="1"/>
          </p:cNvCxnSpPr>
          <p:nvPr/>
        </p:nvCxnSpPr>
        <p:spPr>
          <a:xfrm>
            <a:off x="4030980" y="1812925"/>
            <a:ext cx="30289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337050" y="2964180"/>
            <a:ext cx="13658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按正样本</a:t>
            </a:r>
            <a:r>
              <a:rPr lang="zh-CN" altLang="en-US">
                <a:sym typeface="+mn-ea"/>
              </a:rPr>
              <a:t>分类</a:t>
            </a:r>
            <a:r>
              <a:rPr lang="en-US" altLang="zh-CN"/>
              <a:t>score</a:t>
            </a:r>
            <a:r>
              <a:rPr lang="zh-CN" altLang="en-US"/>
              <a:t>降序</a:t>
            </a:r>
            <a:r>
              <a:rPr lang="zh-CN" altLang="en-US"/>
              <a:t>排序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2" idx="3"/>
            <a:endCxn id="16" idx="1"/>
          </p:cNvCxnSpPr>
          <p:nvPr/>
        </p:nvCxnSpPr>
        <p:spPr>
          <a:xfrm flipV="1">
            <a:off x="4025900" y="3288665"/>
            <a:ext cx="319405" cy="5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019165" y="2964180"/>
            <a:ext cx="1287780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取前</a:t>
            </a:r>
            <a:r>
              <a:rPr lang="en-US" altLang="zh-CN"/>
              <a:t>3n</a:t>
            </a:r>
            <a:r>
              <a:rPr lang="zh-CN" altLang="en-US"/>
              <a:t>个样本作为负样本</a:t>
            </a:r>
            <a:endParaRPr lang="zh-CN" altLang="en-US"/>
          </a:p>
        </p:txBody>
      </p:sp>
      <p:cxnSp>
        <p:nvCxnSpPr>
          <p:cNvPr id="19" name="直接箭头连接符 18"/>
          <p:cNvCxnSpPr>
            <a:stCxn id="16" idx="3"/>
            <a:endCxn id="18" idx="1"/>
          </p:cNvCxnSpPr>
          <p:nvPr/>
        </p:nvCxnSpPr>
        <p:spPr>
          <a:xfrm>
            <a:off x="5711190" y="3288665"/>
            <a:ext cx="3162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1176020"/>
            <a:ext cx="7191375" cy="2333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543685"/>
            <a:ext cx="7734300" cy="1857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920" y="1468755"/>
            <a:ext cx="6867525" cy="19621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193165"/>
            <a:ext cx="7734300" cy="2238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1690" y="943610"/>
            <a:ext cx="4510405" cy="32181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14"/>
          <p:cNvCxnSpPr/>
          <p:nvPr/>
        </p:nvCxnSpPr>
        <p:spPr bwMode="auto">
          <a:xfrm>
            <a:off x="1781810" y="915035"/>
            <a:ext cx="14605" cy="3426460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3"/>
          <p:cNvCxnSpPr/>
          <p:nvPr/>
        </p:nvCxnSpPr>
        <p:spPr bwMode="auto">
          <a:xfrm flipV="1">
            <a:off x="1788160" y="4320540"/>
            <a:ext cx="5702935" cy="22860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11"/>
          <p:cNvCxnSpPr/>
          <p:nvPr/>
        </p:nvCxnSpPr>
        <p:spPr bwMode="auto">
          <a:xfrm>
            <a:off x="1782445" y="911225"/>
            <a:ext cx="1014095" cy="7620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0"/>
          <p:cNvCxnSpPr/>
          <p:nvPr/>
        </p:nvCxnSpPr>
        <p:spPr bwMode="auto">
          <a:xfrm flipV="1">
            <a:off x="6643370" y="911225"/>
            <a:ext cx="822960" cy="4445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9"/>
          <p:cNvSpPr txBox="1">
            <a:spLocks noChangeArrowheads="1"/>
          </p:cNvSpPr>
          <p:nvPr/>
        </p:nvSpPr>
        <p:spPr bwMode="auto">
          <a:xfrm>
            <a:off x="3153490" y="609521"/>
            <a:ext cx="289440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目录  </a:t>
            </a:r>
            <a:r>
              <a:rPr lang="en-US" altLang="zh-CN" sz="33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content</a:t>
            </a:r>
            <a:endParaRPr lang="zh-CN" altLang="en-US" sz="33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8"/>
          <p:cNvSpPr/>
          <p:nvPr/>
        </p:nvSpPr>
        <p:spPr bwMode="auto">
          <a:xfrm>
            <a:off x="2354660" y="1847805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6" name="6"/>
          <p:cNvSpPr/>
          <p:nvPr/>
        </p:nvSpPr>
        <p:spPr bwMode="auto">
          <a:xfrm>
            <a:off x="2354660" y="2347867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7" name="5"/>
          <p:cNvSpPr>
            <a:spLocks noChangeArrowheads="1"/>
          </p:cNvSpPr>
          <p:nvPr/>
        </p:nvSpPr>
        <p:spPr bwMode="auto">
          <a:xfrm>
            <a:off x="3276521" y="1860823"/>
            <a:ext cx="3092053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检测算法分析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4"/>
          <p:cNvSpPr/>
          <p:nvPr/>
        </p:nvSpPr>
        <p:spPr bwMode="auto">
          <a:xfrm>
            <a:off x="2354660" y="2849121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9" name="3"/>
          <p:cNvSpPr>
            <a:spLocks noChangeArrowheads="1"/>
          </p:cNvSpPr>
          <p:nvPr/>
        </p:nvSpPr>
        <p:spPr bwMode="auto">
          <a:xfrm>
            <a:off x="3276600" y="2356485"/>
            <a:ext cx="3887470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</a:t>
            </a: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2"/>
          <p:cNvSpPr/>
          <p:nvPr/>
        </p:nvSpPr>
        <p:spPr bwMode="auto">
          <a:xfrm>
            <a:off x="2354660" y="3350374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1" name="1"/>
          <p:cNvSpPr>
            <a:spLocks noChangeArrowheads="1"/>
          </p:cNvSpPr>
          <p:nvPr/>
        </p:nvSpPr>
        <p:spPr bwMode="auto">
          <a:xfrm>
            <a:off x="3276521" y="2863329"/>
            <a:ext cx="3092053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检测算法分析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2"/>
          <p:cNvSpPr/>
          <p:nvPr/>
        </p:nvSpPr>
        <p:spPr bwMode="auto">
          <a:xfrm>
            <a:off x="2355930" y="3840594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05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1"/>
          <p:cNvSpPr>
            <a:spLocks noChangeArrowheads="1"/>
          </p:cNvSpPr>
          <p:nvPr/>
        </p:nvSpPr>
        <p:spPr bwMode="auto">
          <a:xfrm>
            <a:off x="3291840" y="3360420"/>
            <a:ext cx="3706495" cy="34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结合的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检测算法分析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3"/>
          <p:cNvSpPr>
            <a:spLocks noChangeArrowheads="1"/>
          </p:cNvSpPr>
          <p:nvPr/>
        </p:nvSpPr>
        <p:spPr bwMode="auto">
          <a:xfrm>
            <a:off x="3277791" y="3852342"/>
            <a:ext cx="3092053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</a:t>
            </a: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文本检测之</a:t>
            </a: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CTPN</a:t>
            </a:r>
            <a:endParaRPr lang="en-US" altLang="zh-CN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6" name="14"/>
          <p:cNvCxnSpPr/>
          <p:nvPr/>
        </p:nvCxnSpPr>
        <p:spPr bwMode="auto">
          <a:xfrm>
            <a:off x="7468870" y="902335"/>
            <a:ext cx="14605" cy="3426460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8"/>
          <p:cNvSpPr/>
          <p:nvPr/>
        </p:nvSpPr>
        <p:spPr bwMode="auto">
          <a:xfrm>
            <a:off x="2354660" y="1320755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00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5"/>
          <p:cNvSpPr>
            <a:spLocks noChangeArrowheads="1"/>
          </p:cNvSpPr>
          <p:nvPr/>
        </p:nvSpPr>
        <p:spPr bwMode="auto">
          <a:xfrm>
            <a:off x="3276521" y="1333773"/>
            <a:ext cx="3092053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文本检测面临的挑战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90295" y="1754505"/>
            <a:ext cx="6727825" cy="12147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24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lt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lt"/>
                <a:sym typeface="+mn-ea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lt"/>
                <a:sym typeface="+mn-ea"/>
              </a:rPr>
              <a:t>、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lt"/>
                <a:sym typeface="+mn-ea"/>
              </a:rPr>
              <a:t>aspect ratio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这些经验值，不好调节；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+mn-lt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小目标检测效果仍不是很好，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Conv4_3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，对于一些小的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物体，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Conv4_3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的感受野过大、位置特征较弱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18020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07110" y="2080895"/>
            <a:ext cx="6727825" cy="6527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框架进行改进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，结构简单，运行速度快，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适用于文本检测；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检测与识别end-to-end模型，利用识别提升检测性能；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1772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1042670"/>
            <a:ext cx="7000875" cy="3057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18020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90295" y="1643380"/>
            <a:ext cx="6727825" cy="19767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backbone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VGG16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，替换其全连接层为卷积层，形成全卷积网络；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为了适应长宽比悬殊的文本，anchor的aspect ratio分别设置为[1 2 3 5 7 10]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为了增加X方向的感受野，避免Y方向引入文本噪声，提出了text-box层，其中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classifier卷积核为1x5 (SSD为3x3)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end-to-end的训练框架，训练时，输入图像为多尺度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加入文本识别模块，提升检测性能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12851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TEXT-BOX LAYERS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807720" y="1280160"/>
            <a:ext cx="7065010" cy="3479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Text-box layers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是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的重要组成部分，其负责类别预测和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bounding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回归；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2190115"/>
            <a:ext cx="838200" cy="238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473325"/>
            <a:ext cx="1028700" cy="24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355" y="2783205"/>
            <a:ext cx="1781175" cy="238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55" y="3066415"/>
            <a:ext cx="1771650" cy="219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0" y="3328035"/>
            <a:ext cx="1352550" cy="228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315" y="2330450"/>
            <a:ext cx="1581150" cy="1047750"/>
          </a:xfrm>
          <a:prstGeom prst="rect">
            <a:avLst/>
          </a:prstGeom>
        </p:spPr>
      </p:pic>
      <p:sp>
        <p:nvSpPr>
          <p:cNvPr id="13" name="矩形 30"/>
          <p:cNvSpPr>
            <a:spLocks noChangeArrowheads="1"/>
          </p:cNvSpPr>
          <p:nvPr/>
        </p:nvSpPr>
        <p:spPr bwMode="auto">
          <a:xfrm>
            <a:off x="1386840" y="2120900"/>
            <a:ext cx="3422650" cy="14662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图像宽高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feature map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宽高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预测值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预测框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498725" y="2302510"/>
            <a:ext cx="525145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990850" y="2611120"/>
            <a:ext cx="208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244090" y="2894330"/>
            <a:ext cx="496570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19325" y="3186430"/>
            <a:ext cx="513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231390" y="3457575"/>
            <a:ext cx="684530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630420" y="3032125"/>
            <a:ext cx="758825" cy="425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9696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anchor offset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3020" y="1223645"/>
            <a:ext cx="2828925" cy="2828925"/>
          </a:xfrm>
          <a:prstGeom prst="rect">
            <a:avLst/>
          </a:prstGeom>
        </p:spPr>
      </p:pic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848995" y="1838960"/>
            <a:ext cx="3766185" cy="14662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长宽比较大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10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，此类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适应文本的同时，导致垂直方向上的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过于稀疏，为了增加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在垂直方向的覆盖区域，采用垂直偏移的方式增加垂直方向上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数量，如图所示；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72401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MULTI-SCALE INPUTS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81405" y="1838960"/>
            <a:ext cx="6259830" cy="11868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虽然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为了适应文本检测，对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和卷积核进行了优化，但仍无法检测极端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aspect ratio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、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的文本，因此作者采用了多尺度图像进行训练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(300x300,700x700,300x700,500x700,1600x1600)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，多尺度带来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F1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提升的同时，严重影响模型的运行速度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3412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65" y="1110615"/>
            <a:ext cx="8460105" cy="29222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3412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120" y="993140"/>
            <a:ext cx="6231255" cy="35001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3412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5445" y="1361440"/>
            <a:ext cx="6104255" cy="1203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45" y="2722245"/>
            <a:ext cx="6100445" cy="126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460" y="1624330"/>
            <a:ext cx="2693670" cy="20612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无法处理一些特殊情况，如遮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  挡、文字间距过大、过度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光照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；</a:t>
            </a:r>
            <a:endParaRPr lang="zh-CN" altLang="en-US"/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无法有效检测多方向文本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一些非文字区域被检测(如图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  红实线)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一些文字区域无法检测到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图红虚线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048675" y="252437"/>
              <a:ext cx="1296579" cy="115989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文本检测面临的挑战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00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44627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86485" y="1811020"/>
            <a:ext cx="6181725" cy="10223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类似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SSD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的多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结构，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结构简单，运行速度快；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直接在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上进行回归和分类；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直接回归到四边形或带角度的矩形，可支持多角度文本检测；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89394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1685925"/>
            <a:ext cx="6715125" cy="17716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718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378460" y="1296670"/>
            <a:ext cx="4613275" cy="286893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识别与检测相结合，通过识别提升检测性能；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提出了四边形和带角度矩形的物体描述方法；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全卷积结构，支持任意尺寸的输入；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与SSD相同，采用6个scale进行预测、回归；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anchor的长宽比为[1 2 3 5 1/2 1/3 1/5]；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采用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3x5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卷积核，加大横向感受野，适应长文本检测；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网络的输出与TextBoxes不同，支持多方向文本检测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hard example mining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采用两个阶段分别为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1:6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715" y="1273810"/>
            <a:ext cx="2148205" cy="288417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4" name="直接箭头连接符 3"/>
          <p:cNvCxnSpPr/>
          <p:nvPr/>
        </p:nvCxnSpPr>
        <p:spPr>
          <a:xfrm>
            <a:off x="4234815" y="1802130"/>
            <a:ext cx="1450975" cy="11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57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ANCHOR OFFSET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725" y="1319530"/>
            <a:ext cx="4017010" cy="2253615"/>
          </a:xfrm>
          <a:prstGeom prst="rect">
            <a:avLst/>
          </a:prstGeom>
        </p:spPr>
      </p:pic>
      <p:sp>
        <p:nvSpPr>
          <p:cNvPr id="4" name="矩形 30"/>
          <p:cNvSpPr>
            <a:spLocks noChangeArrowheads="1"/>
          </p:cNvSpPr>
          <p:nvPr/>
        </p:nvSpPr>
        <p:spPr bwMode="auto">
          <a:xfrm>
            <a:off x="420370" y="1856740"/>
            <a:ext cx="3606800" cy="11607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++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使用细长形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这样 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可能导致</a:t>
            </a:r>
            <a:r>
              <a:rPr 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在水平方向密集在垂直方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向上稀疏，从而导致检测不准确。为了解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决上述问题，给每个</a:t>
            </a:r>
            <a:r>
              <a:rPr 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加上垂直偏移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718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目标描述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0" y="1012825"/>
            <a:ext cx="3300730" cy="3300730"/>
          </a:xfrm>
          <a:prstGeom prst="rect">
            <a:avLst/>
          </a:prstGeom>
        </p:spPr>
      </p:pic>
      <p:sp>
        <p:nvSpPr>
          <p:cNvPr id="4" name="矩形 30"/>
          <p:cNvSpPr>
            <a:spLocks noChangeArrowheads="1"/>
          </p:cNvSpPr>
          <p:nvPr/>
        </p:nvSpPr>
        <p:spPr bwMode="auto">
          <a:xfrm>
            <a:off x="330835" y="1835785"/>
            <a:ext cx="4328795" cy="12992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黄实线为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、绿实线为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的最小外接矩形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Gb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、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绿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虚线和黑虚线为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Gb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的作用是确定正负样本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计算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Gb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b0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IOU)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，如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图所示绿虚线为正样本，参与回归，回归到黄实线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如红实线所示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718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目标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描述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5480" y="1009015"/>
            <a:ext cx="3300730" cy="33007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10" y="1346835"/>
            <a:ext cx="2352675" cy="1395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10" y="2992120"/>
            <a:ext cx="2062480" cy="757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0980" y="410845"/>
            <a:ext cx="6718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CASCADED NMS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82040" y="1486535"/>
            <a:ext cx="6181725" cy="2838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相对于矩形的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，四边形和带角度矩形的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更为耗时；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" name="矩形 30"/>
          <p:cNvSpPr>
            <a:spLocks noChangeArrowheads="1"/>
          </p:cNvSpPr>
          <p:nvPr/>
        </p:nvSpPr>
        <p:spPr bwMode="auto">
          <a:xfrm>
            <a:off x="1083310" y="2367915"/>
            <a:ext cx="6181725" cy="10839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：先对四边形和带角度矩形的最小外接矩形进行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，以较大的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IOU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阈值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0.5)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，剔除一些候选框；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2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：对剩余的候选四边形和带角度矩形候选框进行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，以较小的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IOU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阈值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0.2)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，剔除一些候选框；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07695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5" y="1190625"/>
            <a:ext cx="4705350" cy="2762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07695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645" y="1814195"/>
            <a:ext cx="3648075" cy="15144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07695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" y="1049655"/>
            <a:ext cx="8295640" cy="3043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文本检测面临的挑战</a:t>
            </a:r>
            <a:endParaRPr lang="zh-CN" altLang="en-US" sz="15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90295" y="1670050"/>
            <a:ext cx="6727825" cy="10223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如何实现小文本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如文本的高度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个像素点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的检测？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如何实现长宽比悬殊的文本的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检测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?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如何实现斜体、形变、曲线文本的检测？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07695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4205" y="1202690"/>
            <a:ext cx="3629025" cy="2738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300" y="1626870"/>
            <a:ext cx="3544570" cy="18453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无法处理一些特殊情况，如遮挡、文字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   间距过大；</a:t>
            </a: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纵向文本检测效果不好，主要由于缺乏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   训练样本；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一些非文字区域被检测(如图红实线)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一些文字区域无法检测到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如图红虚线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2672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468755"/>
            <a:ext cx="5781675" cy="16071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CTPNanchor的宽度固定(16)，高度可变；大量小proposal通过后处理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   合并成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文本行；克服通用目标检测框架对长度剧烈变化敏感的缺陷；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CNN与RNN相结合，同时学习空间特征和序列特征；空间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特征可有效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 描述CTPN检测到的小的文字段；序列特征可有效学习到小文字段间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 的关联性；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2672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1260" y="884555"/>
            <a:ext cx="6681470" cy="1755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1515" y="2995295"/>
            <a:ext cx="4069080" cy="13608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spcAft>
                <a:spcPts val="600"/>
              </a:spcAft>
            </a:pPr>
            <a:r>
              <a:rPr lang="en-US" altLang="zh-CN"/>
              <a:t>1. VGG16 -&gt; Conv5 -&gt; NxCxHxW</a:t>
            </a:r>
            <a:endParaRPr lang="en-US" altLang="zh-CN"/>
          </a:p>
          <a:p>
            <a:pPr fontAlgn="auto">
              <a:spcAft>
                <a:spcPts val="600"/>
              </a:spcAft>
            </a:pPr>
            <a:r>
              <a:rPr lang="en-US" altLang="zh-CN"/>
              <a:t>2. 3x3</a:t>
            </a:r>
            <a:r>
              <a:rPr lang="zh-CN" altLang="en-US"/>
              <a:t>滑窗</a:t>
            </a:r>
            <a:r>
              <a:rPr lang="en-US" altLang="zh-CN"/>
              <a:t>-&gt; Nx9CxHxW-&gt;((NH)xWx9C)</a:t>
            </a:r>
            <a:endParaRPr lang="en-US" altLang="zh-CN"/>
          </a:p>
          <a:p>
            <a:pPr fontAlgn="auto">
              <a:spcAft>
                <a:spcPts val="0"/>
              </a:spcAft>
            </a:pPr>
            <a:r>
              <a:rPr lang="en-US" altLang="zh-CN"/>
              <a:t>3. Batch=NH</a:t>
            </a:r>
            <a:r>
              <a:rPr lang="zh-CN" altLang="en-US"/>
              <a:t>、</a:t>
            </a:r>
            <a:r>
              <a:rPr lang="en-US" altLang="zh-CN"/>
              <a:t>Tmax=W-&gt;LSTM-&gt;(NH)xWx256</a:t>
            </a:r>
            <a:endParaRPr lang="en-US" altLang="zh-CN"/>
          </a:p>
          <a:p>
            <a:pPr fontAlgn="auto">
              <a:spcAft>
                <a:spcPts val="600"/>
              </a:spcAft>
            </a:pPr>
            <a:r>
              <a:rPr lang="en-US" altLang="zh-CN"/>
              <a:t>    -&gt;Nx256xHxW(</a:t>
            </a:r>
            <a:r>
              <a:rPr lang="zh-CN" altLang="en-US"/>
              <a:t>空间特征</a:t>
            </a:r>
            <a:r>
              <a:rPr lang="en-US" altLang="zh-CN"/>
              <a:t>+</a:t>
            </a:r>
            <a:r>
              <a:rPr lang="zh-CN" altLang="en-US"/>
              <a:t>序列特征</a:t>
            </a:r>
            <a:r>
              <a:rPr lang="en-US" altLang="zh-CN"/>
              <a:t>)</a:t>
            </a:r>
            <a:endParaRPr lang="en-US" altLang="zh-CN"/>
          </a:p>
          <a:p>
            <a:pPr fontAlgn="auto">
              <a:spcAft>
                <a:spcPts val="600"/>
              </a:spcAft>
            </a:pPr>
            <a:r>
              <a:rPr lang="en-US" altLang="zh-CN"/>
              <a:t>4. </a:t>
            </a:r>
            <a:r>
              <a:rPr lang="en-US" altLang="zh-CN">
                <a:sym typeface="+mn-ea"/>
              </a:rPr>
              <a:t>Nx256xHxW-&gt;FC-&gt;Nx512xHxW-&gt;text proposals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0" y="3044825"/>
            <a:ext cx="2475865" cy="1489710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6" idx="1"/>
          </p:cNvCxnSpPr>
          <p:nvPr/>
        </p:nvCxnSpPr>
        <p:spPr>
          <a:xfrm>
            <a:off x="3126740" y="2303145"/>
            <a:ext cx="2435225" cy="148653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FINE-SCALE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760" y="3048635"/>
            <a:ext cx="7484745" cy="12604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CTPN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思想，即检测文本行的局部区域，然后进行合并；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CTPN的anchor宽度固定(16个像素点)，高度从11~273(每次乘以1.4)，feature map每个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点对应10个anchor；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Fine-scale机制使得CTPN可以检测长宽比悬殊的文本；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205" y="1066800"/>
            <a:ext cx="7479665" cy="17430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CNN+RNN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605" y="1081405"/>
            <a:ext cx="7336155" cy="31451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文本线构造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8105" y="1482725"/>
            <a:ext cx="6650990" cy="3067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核心思想：相近的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proposal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组成一个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，合并不同的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直到无法合并为止；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54455" y="2206625"/>
            <a:ext cx="6644005" cy="13912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proposal(Bi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Bj)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的条件：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/>
              <a:t>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Bj-&gt;Bi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，且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Bi-&gt;Bj (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Bj-&gt;Bi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表示二者可以组成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pair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Bj-&gt;Bi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的邻居中距离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最近的，且该距离小于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个像素点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Bj-&gt;Bi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vertical overlap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0.7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92645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SIDE-REFINEMENT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" y="4067175"/>
            <a:ext cx="8114030" cy="3067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＊水平方向，文本被分为等宽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(16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个像素点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，可能导致水平方向的两侧边框不够准确，如图所示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1002665"/>
            <a:ext cx="8113395" cy="27254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47484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LOSS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4470" y="989965"/>
            <a:ext cx="5984875" cy="546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1896110"/>
            <a:ext cx="3321050" cy="629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460" y="2062480"/>
            <a:ext cx="3321050" cy="29591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839845" y="1381760"/>
            <a:ext cx="1746250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6592570" y="1294765"/>
            <a:ext cx="514350" cy="767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302385" y="2926080"/>
            <a:ext cx="6694805" cy="14376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spcAft>
                <a:spcPts val="1200"/>
              </a:spcAft>
            </a:pPr>
            <a:r>
              <a:rPr lang="en-US" altLang="zh-CN"/>
              <a:t>1. Anchor Softmax loss</a:t>
            </a:r>
            <a:r>
              <a:rPr lang="zh-CN" altLang="en-US"/>
              <a:t>：监督学习</a:t>
            </a:r>
            <a:r>
              <a:rPr lang="zh-CN" altLang="en-US"/>
              <a:t>每个</a:t>
            </a:r>
            <a:r>
              <a:rPr lang="en-US" altLang="zh-CN"/>
              <a:t>Anchor</a:t>
            </a:r>
            <a:r>
              <a:rPr lang="zh-CN" altLang="en-US"/>
              <a:t>中是否包含文本；</a:t>
            </a:r>
            <a:endParaRPr lang="zh-CN" altLang="en-US"/>
          </a:p>
          <a:p>
            <a:r>
              <a:rPr lang="en-US" altLang="zh-CN"/>
              <a:t>2. Anchor y coord regression loss</a:t>
            </a:r>
            <a:r>
              <a:rPr lang="zh-CN" altLang="en-US"/>
              <a:t>：监督学习每个包含文本</a:t>
            </a:r>
            <a:r>
              <a:rPr lang="en-US" altLang="zh-CN"/>
              <a:t>anchor</a:t>
            </a:r>
            <a:r>
              <a:rPr lang="zh-CN" altLang="en-US"/>
              <a:t>的</a:t>
            </a:r>
            <a:r>
              <a:rPr lang="en-US" altLang="zh-CN"/>
              <a:t>bounding box </a:t>
            </a:r>
            <a:endParaRPr lang="en-US" altLang="zh-CN"/>
          </a:p>
          <a:p>
            <a:pPr fontAlgn="auto">
              <a:spcAft>
                <a:spcPts val="1200"/>
              </a:spcAft>
            </a:pPr>
            <a:r>
              <a:rPr lang="en-US" altLang="zh-CN"/>
              <a:t>    regression y</a:t>
            </a:r>
            <a:r>
              <a:rPr lang="zh-CN" altLang="en-US"/>
              <a:t>方向</a:t>
            </a:r>
            <a:r>
              <a:rPr lang="en-US" altLang="zh-CN"/>
              <a:t>offset</a:t>
            </a:r>
            <a:r>
              <a:rPr lang="zh-CN" altLang="en-US"/>
              <a:t>，类似于</a:t>
            </a:r>
            <a:r>
              <a:rPr lang="en-US" altLang="zh-CN"/>
              <a:t>Smooth L1 Loss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en-US" altLang="zh-CN">
                <a:sym typeface="+mn-ea"/>
              </a:rPr>
              <a:t>Anchor x coord regression loss</a:t>
            </a:r>
            <a:r>
              <a:rPr lang="zh-CN" altLang="en-US">
                <a:sym typeface="+mn-ea"/>
              </a:rPr>
              <a:t>：监督学习每个包含文本</a:t>
            </a:r>
            <a:r>
              <a:rPr lang="en-US" altLang="zh-CN">
                <a:sym typeface="+mn-ea"/>
              </a:rPr>
              <a:t>anchor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bounding box </a:t>
            </a:r>
            <a:endParaRPr lang="en-US" altLang="zh-CN"/>
          </a:p>
          <a:p>
            <a:r>
              <a:rPr lang="en-US" altLang="zh-CN">
                <a:sym typeface="+mn-ea"/>
              </a:rPr>
              <a:t>    regression x</a:t>
            </a:r>
            <a:r>
              <a:rPr lang="zh-CN" altLang="en-US">
                <a:sym typeface="+mn-ea"/>
              </a:rPr>
              <a:t>方向</a:t>
            </a:r>
            <a:r>
              <a:rPr lang="en-US" altLang="zh-CN">
                <a:sym typeface="+mn-ea"/>
              </a:rPr>
              <a:t>offset</a:t>
            </a:r>
            <a:r>
              <a:rPr lang="zh-CN" altLang="en-US">
                <a:sym typeface="+mn-ea"/>
              </a:rPr>
              <a:t>，与</a:t>
            </a:r>
            <a:r>
              <a:rPr lang="en-US" altLang="zh-CN">
                <a:sym typeface="+mn-ea"/>
              </a:rPr>
              <a:t>y</a:t>
            </a:r>
            <a:r>
              <a:rPr lang="zh-CN" altLang="en-US">
                <a:sym typeface="+mn-ea"/>
              </a:rPr>
              <a:t>方向类似；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295" y="1861820"/>
            <a:ext cx="6962775" cy="14192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295" y="1442720"/>
            <a:ext cx="6962775" cy="22574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69203" y="212437"/>
              <a:ext cx="1055519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anchor-based</a:t>
              </a:r>
              <a:endParaRPr lang="en-US" altLang="zh-CN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检测算法分析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975995"/>
            <a:ext cx="7600950" cy="31908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009650"/>
            <a:ext cx="7658100" cy="3124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6855" y="1755775"/>
            <a:ext cx="5781675" cy="10452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无法检测竖直、形变、曲线文本，倾斜样本检测较差；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横向文本两边定位精度较低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/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存在基于策略的合并环节，导致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CTPN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无法处理一些复杂环境的样本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2672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692275"/>
            <a:ext cx="5781675" cy="10223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CTPN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局部片段预测和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多尺度预测，同时预测不同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下的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可处理多方向和任意长度的文本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2076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1045845"/>
            <a:ext cx="7288530" cy="31648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740" y="1467485"/>
            <a:ext cx="8478520" cy="15995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为了支持多个方向的文本检测，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增加了方向信息的预测，即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box=(Xs,Ys,Ws,Hs,Rx)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/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SegLink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anchor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的超参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aspect ratio=1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(1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1/2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1/3)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SegLink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的数据增强方法与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Hard Example Mining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相同；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SegLink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anchor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的超参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scale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，根据当前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 map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的感受野进行设置，具体公式如下，而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是通过人 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工进行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设定；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1840" y="3352800"/>
            <a:ext cx="1800225" cy="64770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Link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检测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1155700"/>
            <a:ext cx="3657600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78705" y="1334770"/>
            <a:ext cx="3736975" cy="11684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同一个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层，每个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层仅预测一个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，所以层内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仅考虑当前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个领域，即判断每个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与周围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个领域的连接情况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连接、断开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202430" y="1896745"/>
            <a:ext cx="548005" cy="101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207510" y="3476625"/>
            <a:ext cx="548005" cy="101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883785" y="2904490"/>
            <a:ext cx="3736975" cy="11684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同一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可能被不同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检测到，为了降低冗余，相邻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，即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cross-layer 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，当前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的每个点与上一层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link(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连接、断开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网络输出维度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0720" y="1501140"/>
            <a:ext cx="3653790" cy="1877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1385" y="2289810"/>
            <a:ext cx="3220085" cy="6680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conv4_3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2+5+2x8=23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其它分支：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2+5+2x8+2x4=31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segment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合并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9790" y="1224280"/>
            <a:ext cx="7425055" cy="27997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将连接后的所有结果作为输入，将连接在一起的segments当作是一个小的集合，称为B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将B集合中所有segment的旋转角求平均值作为文本框的旋转角称为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θ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 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旋转角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θ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的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斜率，这样就可以得到一系列的平行线，求得B集合中所有segment的中心  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点到直线距离的和最小的那条直线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 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将B集合中所有segment的中心点垂直投影到3步骤中找到的直线上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 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在投影中找到距离最远的两个点称为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Yp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和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Xq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Yq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 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上述两点的均值作为框的中心点，宽为上述两点的距离，高为B集合中所有segment的高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的均值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训练样本构造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820" y="1224280"/>
            <a:ext cx="4015105" cy="6756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条件1：box center在word bounding box内部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条件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2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：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2505" y="1141095"/>
            <a:ext cx="3781425" cy="3094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1590040"/>
            <a:ext cx="985520" cy="2794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4404995" y="1520825"/>
            <a:ext cx="476885" cy="2070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820" y="2240280"/>
            <a:ext cx="4015105" cy="19069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步骤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1：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word bounding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旋转至与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default 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    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水平对齐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2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default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垂直延伸，确保可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获取延 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    伸后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default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与旋转后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word bounding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的  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    最大相交区域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R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：反向旋转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，并作为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回归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的目标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4101465" y="1962785"/>
            <a:ext cx="2776220" cy="4349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4274185" y="3185160"/>
            <a:ext cx="787400" cy="1447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4170680" y="3599815"/>
            <a:ext cx="2797175" cy="2209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5074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基础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IOU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270" y="1116330"/>
            <a:ext cx="3364230" cy="33724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423670"/>
            <a:ext cx="4171950" cy="2295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5275" y="1578610"/>
            <a:ext cx="5885815" cy="19869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755775"/>
            <a:ext cx="5781675" cy="12376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合并时采用直线拟合，无法检测形变或曲线文本；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link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仅考虑相邻的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segment, 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因此无法检测较大的文本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的连接存在两个超参需要调节；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899795"/>
            <a:ext cx="7606030" cy="24917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TextBoxes系列算法优点是结构简单、处理速度快，缺点是无法有效处理长宽比悬殊的文字；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系列算法与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自动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生成算法相结合，可一定程度上提升算法对目标尺度变化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的鲁棒性；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CTPN优点是可以处理长宽比悬殊的文字，缺点是存在基于策略的后处理环节，无法适用于复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  杂场景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优点与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CTPN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类似，同时一定程度上克服了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CTPN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的缺点，对于长宽比悬殊的文字检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测是个不错的选择；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检测模块与识别模块相结合，可有效提升检测模块的性能；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0905" y="3506470"/>
            <a:ext cx="7606030" cy="13836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1. Anchor Box Optimization For Object Detection (2018)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2. DeRPN Taking a Further Step Toward More General Object Detection (2018)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3. MetaAnchor:Learning to Detect Objects with Customized Anchors (2018)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4.Region Proposal by Guided Anchoring (2019)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670300" y="1692910"/>
            <a:ext cx="269875" cy="1830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046248" y="212437"/>
              <a:ext cx="1301434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实战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-&gt;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复杂背景下的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视频字幕识别系统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02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95427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目的及意义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5305" y="1646555"/>
            <a:ext cx="3920490" cy="20072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6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/>
              <a:t>目的：实时检测视频字幕出现的位置信息和字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/>
              <a:t>              幕持续时间，并进行识别，如图</a:t>
            </a:r>
            <a:r>
              <a:rPr lang="en-US" altLang="zh-CN"/>
              <a:t>2-</a:t>
            </a:r>
            <a:r>
              <a:rPr lang="en-US" altLang="zh-CN"/>
              <a:t>1</a:t>
            </a:r>
            <a:r>
              <a:rPr lang="zh-CN" altLang="en-US"/>
              <a:t>所示；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>
                <a:sym typeface="+mn-ea"/>
              </a:rPr>
              <a:t>意义：可辅助视频资料检索与管理、历史视频 </a:t>
            </a:r>
            <a:endParaRPr lang="zh-CN" altLang="en-US">
              <a:sym typeface="+mn-ea"/>
            </a:endParaRPr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sym typeface="+mn-ea"/>
              </a:rPr>
              <a:t>              资料抢救、视频节目制作等领域，满足</a:t>
            </a:r>
            <a:endParaRPr lang="zh-CN" altLang="en-US">
              <a:sym typeface="+mn-ea"/>
            </a:endParaRPr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sym typeface="+mn-ea"/>
              </a:rPr>
              <a:t>              市场对大规模视频数据库进行自动查询</a:t>
            </a:r>
            <a:endParaRPr lang="zh-CN" altLang="en-US">
              <a:sym typeface="+mn-ea"/>
            </a:endParaRPr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sym typeface="+mn-ea"/>
              </a:rPr>
              <a:t>              和检索系统的迫切需求；</a:t>
            </a:r>
            <a:endParaRPr lang="zh-CN" altLang="en-US">
              <a:sym typeface="+mn-ea"/>
            </a:endParaRPr>
          </a:p>
        </p:txBody>
      </p:sp>
      <p:pic>
        <p:nvPicPr>
          <p:cNvPr id="41992" name="Picture 13" descr="12 - 副本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08220" y="1478915"/>
            <a:ext cx="3679825" cy="1968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371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难点分析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1190" y="1242060"/>
            <a:ext cx="4277360" cy="8680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6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/>
              <a:t>要求：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/>
              <a:t> </a:t>
            </a:r>
            <a:r>
              <a:rPr lang="en-US" altLang="zh-CN"/>
              <a:t>(1) </a:t>
            </a:r>
            <a:r>
              <a:rPr lang="zh-CN" altLang="en-US"/>
              <a:t>重点处理复杂背景下的视频字幕，如图</a:t>
            </a:r>
            <a:r>
              <a:rPr lang="en-US" altLang="zh-CN"/>
              <a:t>2-2</a:t>
            </a:r>
            <a:r>
              <a:rPr lang="zh-CN" altLang="en-US"/>
              <a:t>所示</a:t>
            </a:r>
            <a:r>
              <a:rPr lang="zh-CN" altLang="en-US"/>
              <a:t>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en-US" altLang="zh-CN">
                <a:sym typeface="+mn-ea"/>
              </a:rPr>
              <a:t> (2) </a:t>
            </a:r>
            <a:r>
              <a:rPr lang="zh-CN" altLang="en-US">
                <a:sym typeface="+mn-ea"/>
              </a:rPr>
              <a:t>系统具有强实时性、高准确率</a:t>
            </a:r>
            <a:r>
              <a:rPr lang="zh-CN" altLang="en-US">
                <a:sym typeface="+mn-ea"/>
              </a:rPr>
              <a:t>；</a:t>
            </a:r>
            <a:endParaRPr lang="zh-CN" altLang="en-US"/>
          </a:p>
        </p:txBody>
      </p:sp>
      <p:pic>
        <p:nvPicPr>
          <p:cNvPr id="36870" name="图片 129" descr="1 (4)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33670" y="1242060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2" name="图片 165" descr="1 (57)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33670" y="1708785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4" name="图片 163" descr="1 (55)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33670" y="2181860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6" name="图片 156" descr="1 (50)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33670" y="2639060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8" name="图片 154" descr="1 (47)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233670" y="3115310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80" name="图片 138" descr="1 (21)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233670" y="3588385"/>
            <a:ext cx="2520950" cy="395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31190" y="2378710"/>
            <a:ext cx="4277360" cy="17995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6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/>
              <a:t>难点分析：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/>
              <a:t> </a:t>
            </a:r>
            <a:r>
              <a:rPr lang="en-US" altLang="zh-CN"/>
              <a:t>(1) </a:t>
            </a:r>
            <a:r>
              <a:rPr lang="zh-CN" altLang="en-US"/>
              <a:t>系统需要给出每条字幕准确的时码信息，需要对每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/>
              <a:t>      帧高清图像进行处理，并且系统运行在</a:t>
            </a:r>
            <a:r>
              <a:rPr lang="en-US" altLang="zh-CN"/>
              <a:t>CPU</a:t>
            </a:r>
            <a:r>
              <a:rPr lang="zh-CN" altLang="en-US"/>
              <a:t>上，同</a:t>
            </a:r>
            <a:endParaRPr lang="zh-CN" altLang="en-US"/>
          </a:p>
          <a:p>
            <a:pPr algn="just" fontAlgn="auto">
              <a:spcAft>
                <a:spcPts val="1200"/>
              </a:spcAft>
            </a:pPr>
            <a:r>
              <a:rPr lang="zh-CN" altLang="en-US"/>
              <a:t>      时需要具有</a:t>
            </a:r>
            <a:r>
              <a:rPr lang="zh-CN" altLang="en-US"/>
              <a:t>强实时性；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en-US" altLang="zh-CN">
                <a:sym typeface="+mn-ea"/>
              </a:rPr>
              <a:t> (2) </a:t>
            </a:r>
            <a:r>
              <a:rPr lang="zh-CN" altLang="en-US">
                <a:sym typeface="+mn-ea"/>
              </a:rPr>
              <a:t>复杂背景存在类似文字的信息，对定位和分割造成</a:t>
            </a:r>
            <a:endParaRPr lang="zh-CN" altLang="en-US">
              <a:sym typeface="+mn-ea"/>
            </a:endParaRPr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sym typeface="+mn-ea"/>
              </a:rPr>
              <a:t>      严重干扰</a:t>
            </a:r>
            <a:r>
              <a:rPr lang="zh-CN" altLang="en-US">
                <a:sym typeface="+mn-ea"/>
              </a:rPr>
              <a:t>；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PIPELINE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893" name="Picture 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434465"/>
            <a:ext cx="8283575" cy="187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9180" y="1387475"/>
            <a:ext cx="6551295" cy="24866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基于边缘的算法：</a:t>
            </a:r>
            <a:r>
              <a:rPr lang="zh-CN" altLang="en-US" dirty="0">
                <a:sym typeface="+mn-ea"/>
              </a:rPr>
              <a:t>优点是快速简单，应用广泛；缺点是字符过大或颜色与背景相近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800"/>
              </a:spcAft>
            </a:pPr>
            <a:r>
              <a:rPr lang="zh-CN" altLang="en-US" dirty="0">
                <a:sym typeface="+mn-ea"/>
              </a:rPr>
              <a:t>                                 时，边缘特征将明显弱化</a:t>
            </a:r>
            <a:endParaRPr lang="zh-CN" altLang="en-US" dirty="0">
              <a:solidFill>
                <a:schemeClr val="tx1"/>
              </a:solidFill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基于分类的算法：</a:t>
            </a:r>
            <a:r>
              <a:rPr lang="zh-CN" altLang="en-US" dirty="0">
                <a:sym typeface="+mn-ea"/>
              </a:rPr>
              <a:t>优点是可提取不同尺寸、不同语言和不同字体的字幕；缺点是计         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dirty="0">
                <a:sym typeface="+mn-ea"/>
              </a:rPr>
              <a:t>                                算复杂度高，且定位精度不高</a:t>
            </a:r>
            <a:endParaRPr lang="zh-CN" altLang="en-US" dirty="0">
              <a:solidFill>
                <a:schemeClr val="tx1"/>
              </a:solidFill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基于学习的算法：</a:t>
            </a:r>
            <a:r>
              <a:rPr lang="zh-CN" altLang="en-US" dirty="0">
                <a:sym typeface="+mn-ea"/>
              </a:rPr>
              <a:t>优点是可提取不同尺寸、不同语言和不同字体的字幕；缺点是字 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dirty="0">
                <a:sym typeface="+mn-ea"/>
              </a:rPr>
              <a:t>                                幕提取结果较大程度上受训练样本集的影响。</a:t>
            </a:r>
            <a:endParaRPr lang="zh-CN" altLang="en-US" dirty="0">
              <a:solidFill>
                <a:schemeClr val="tx1"/>
              </a:solidFill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基于区域的算法：</a:t>
            </a:r>
            <a:r>
              <a:rPr lang="zh-CN" altLang="en-US" dirty="0">
                <a:sym typeface="+mn-ea"/>
              </a:rPr>
              <a:t>优点是实现简单，对高对比度、颜色变化小的图像效果较好；缺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sym typeface="+mn-ea"/>
              </a:rPr>
              <a:t>                                点是连通域获取代价较大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60006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PIPELINE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3556" name="对象 23555"/>
          <p:cNvGraphicFramePr/>
          <p:nvPr/>
        </p:nvGraphicFramePr>
        <p:xfrm>
          <a:off x="561975" y="1941195"/>
          <a:ext cx="809942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6324600" imgH="901700" progId="Paint.Picture">
                  <p:embed/>
                </p:oleObj>
              </mc:Choice>
              <mc:Fallback>
                <p:oleObj name="" r:id="rId1" imgW="6324600" imgH="90170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1975" y="1941195"/>
                        <a:ext cx="8099425" cy="1260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5074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基础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NMS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485" y="1277620"/>
            <a:ext cx="4914265" cy="3067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目的：如图，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去掉冗余的候选框，得到最具代表性的结果；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2430" y="1722120"/>
            <a:ext cx="2946400" cy="20751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4485" y="1817370"/>
            <a:ext cx="4914265" cy="24301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算法过程：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1: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依据候选框分类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score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进行排序：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A&lt;B&lt;C&lt;D&lt;E&lt;F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标记最大概率矩形框F并保留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3:从F开始，分别判断A~E与F的IOU, 是否大于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阈值，假设B、D与F的IOU超过阈值，那么就扔掉B、D；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4:从剩下的矩形框A、C、E中，选择概率最大的E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标记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并保留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，然后判读E与A、C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IOU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，扔掉IOU超过设  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定阈值的矩形框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4485" y="995045"/>
            <a:ext cx="5761355" cy="32232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1276350"/>
            <a:ext cx="6781800" cy="259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490" y="1123315"/>
            <a:ext cx="5533390" cy="28371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9225" y="968375"/>
            <a:ext cx="5855970" cy="2999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6555" y="2059305"/>
            <a:ext cx="2114550" cy="10261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 dirty="0"/>
              <a:t>连通域长宽比</a:t>
            </a:r>
            <a:endParaRPr lang="zh-CN" altLang="en-US" dirty="0"/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/>
              <a:t>连通域对应边缘点数量</a:t>
            </a:r>
            <a:endParaRPr lang="zh-CN" altLang="en-US" dirty="0"/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边缘方向分布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76961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字幕分割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PIPELINE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1748" name="图片 128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2830" y="901700"/>
            <a:ext cx="4067810" cy="3324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76961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字幕分割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910" y="1000760"/>
            <a:ext cx="5416550" cy="28181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系统性能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5495" y="1613535"/>
            <a:ext cx="2538730" cy="18478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支持多种语言识别 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支持多种字幕排列方式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复杂背景下的视频字幕识别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关键字检索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字幕相关信息提取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72560" y="1448435"/>
            <a:ext cx="4372610" cy="21558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algn="just" fontAlgn="auto">
              <a:lnSpc>
                <a:spcPct val="110000"/>
              </a:lnSpc>
              <a:spcAft>
                <a:spcPts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实时性：</a:t>
            </a:r>
            <a:r>
              <a:rPr lang="zh-CN" altLang="en-US" dirty="0">
                <a:sym typeface="+mn-ea"/>
              </a:rPr>
              <a:t>标清视频全屏检测可达3倍速，标清视频1/3 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10000"/>
              </a:lnSpc>
              <a:spcAft>
                <a:spcPts val="0"/>
              </a:spcAft>
            </a:pPr>
            <a:r>
              <a:rPr lang="zh-CN" altLang="en-US" dirty="0">
                <a:sym typeface="+mn-ea"/>
              </a:rPr>
              <a:t>    全屏检测可达11倍速；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定位准确率：</a:t>
            </a:r>
            <a:r>
              <a:rPr lang="zh-CN" altLang="en-US" dirty="0">
                <a:sym typeface="+mn-ea"/>
              </a:rPr>
              <a:t>标清视频(中文字幕)准确率为97%左右；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sym typeface="+mn-ea"/>
              </a:rPr>
              <a:t>   标清视频（中英双字幕）中文字幕准确率为97%左右；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dirty="0">
                <a:sym typeface="+mn-ea"/>
              </a:rPr>
              <a:t>   标清视频（中英双字幕）英文字幕准确率为95%左右；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定位召回率：</a:t>
            </a:r>
            <a:r>
              <a:rPr lang="zh-CN" altLang="en-US" dirty="0">
                <a:sym typeface="+mn-ea"/>
              </a:rPr>
              <a:t>标清视频(中文字幕)准确率为9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sym typeface="+mn-ea"/>
              </a:rPr>
              <a:t>   标清视频（中英双字幕）中文字幕准确率为9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dirty="0">
                <a:sym typeface="+mn-ea"/>
              </a:rPr>
              <a:t>   标清视频（中英双字幕）英文字幕准确率为</a:t>
            </a:r>
            <a:r>
              <a:rPr lang="en-US" dirty="0">
                <a:sym typeface="+mn-ea"/>
              </a:rPr>
              <a:t>90</a:t>
            </a:r>
            <a:r>
              <a:rPr lang="zh-CN" altLang="en-US" dirty="0">
                <a:sym typeface="+mn-ea"/>
              </a:rPr>
              <a:t>%左右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系统限制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5495" y="1867535"/>
            <a:ext cx="3669665" cy="10839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视频分辨率过低，如网络视频 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字幕为渐变字幕、滚动字幕等特效字幕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娱乐节目等特效字幕较多的视频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67749" y="212437"/>
              <a:ext cx="1058432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pixel 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- based</a:t>
              </a:r>
              <a:endParaRPr lang="en-US" altLang="zh-CN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检测算法分析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03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2672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0330" y="3527425"/>
            <a:ext cx="6457315" cy="6680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FCN+NMS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FCN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直接进行预测、回归，除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无其它环节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EAST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的检测形状可为四边形、带角度矩形，可处理单词级别和文本行级别的文本；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615" y="969010"/>
            <a:ext cx="6668770" cy="22802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5074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基础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655" y="828040"/>
            <a:ext cx="5619750" cy="21075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9650" y="3181350"/>
            <a:ext cx="6988810" cy="14763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 sz="1400"/>
              <a:t>目前，主流目标检测算法均采用anchor机制；</a:t>
            </a:r>
            <a:endParaRPr lang="zh-CN" altLang="en-US"/>
          </a:p>
          <a:p>
            <a:pPr algn="just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sz="1400">
                <a:sym typeface="+mn-ea"/>
              </a:rPr>
              <a:t>图a，狗占面积较大，用较大的feature map进行预测;猫占的面积较小，用较小feature </a:t>
            </a:r>
            <a:endParaRPr lang="zh-CN" altLang="en-US" sz="1400"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sz="1400">
                <a:sym typeface="+mn-ea"/>
              </a:rPr>
              <a:t>    map；大的feature map具有较强语义信息，小feature map具有较强的位置信息；</a:t>
            </a:r>
            <a:endParaRPr lang="zh-CN" altLang="en-US">
              <a:sym typeface="+mn-ea"/>
            </a:endParaRPr>
          </a:p>
          <a:p>
            <a:pPr algn="just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sz="1400">
                <a:sym typeface="+mn-ea"/>
              </a:rPr>
              <a:t>anchor设计需要考虑feature map的感受野，对于同一感受野，过大的anchor和过小</a:t>
            </a:r>
            <a:endParaRPr lang="zh-CN" altLang="en-US" sz="1400">
              <a:sym typeface="+mn-ea"/>
            </a:endParaRPr>
          </a:p>
          <a:p>
            <a:pPr algn="just"/>
            <a:r>
              <a:rPr lang="zh-CN" altLang="en-US" sz="1400">
                <a:sym typeface="+mn-ea"/>
              </a:rPr>
              <a:t>   的anchor都不利于检测模型性能的提升；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2076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0505" y="1043940"/>
            <a:ext cx="3225800" cy="32880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关键信息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0295" y="1541780"/>
            <a:ext cx="6895465" cy="19996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CTPN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在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ICDAR2015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上表现较差，主要由于其仅适合检测水平文本；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EAST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可处理字符级和文本行级别的文本；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传统方法和一些深度学习检测算法包括多个环节，导致其无法适应复杂场景；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ICDAR2015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训练集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1500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，测试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1000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QUAD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标注方式；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COCO-Text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训练集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43686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 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测试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20000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，一种特殊的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RBOX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标注方式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AABB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VGG16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conv5_3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感受野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196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PVANet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最终输出感受野为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809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，并且为轻量级网络；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11455" y="423545"/>
            <a:ext cx="624967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样本生成（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score map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0470" y="1851660"/>
            <a:ext cx="4344670" cy="14103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16851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样本生成（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RBOX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QUAD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GEOMETRY)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66975" y="1791970"/>
          <a:ext cx="138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384300" imgH="215900" progId="Equation.KSEE3">
                  <p:embed/>
                </p:oleObj>
              </mc:Choice>
              <mc:Fallback>
                <p:oleObj name="" r:id="rId1" imgW="138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66975" y="1791970"/>
                        <a:ext cx="138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15" y="1657985"/>
            <a:ext cx="4967605" cy="18275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08850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LOCALITY-AWARE NMS (LNMS) 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0625" y="840740"/>
            <a:ext cx="4156710" cy="3854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065" y="927100"/>
            <a:ext cx="3800475" cy="36290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2395" y="1782445"/>
            <a:ext cx="3838575" cy="13906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1142365"/>
            <a:ext cx="6267450" cy="3028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755775"/>
            <a:ext cx="5781675" cy="12299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无法有效检测垂直的文本，主要原因无足够多的训练样本；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受限于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backbone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的感受野，无法处理长宽比悬殊的文本；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受限于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backbone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的感受野，两边边框回归的较差；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0546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Advanced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0" y="976630"/>
            <a:ext cx="4135755" cy="343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051560"/>
            <a:ext cx="3225800" cy="32880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373951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156335" y="1350010"/>
            <a:ext cx="6727190" cy="6273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优点：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1.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密集的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 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可有效提高检测模型的召回率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2.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给定合适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，可以实现较大目标和较小目标的有效检测；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1159510" y="2368550"/>
            <a:ext cx="6727190" cy="17456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缺点：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1.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需要人为设计超参（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、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aspect ratio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），需要较强的先验知识，不同的 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             数据集和方法需要单独调参；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2.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冗余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 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过多，并且多数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为背景区域，对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proposal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提取或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    目标检测无积极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作用；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3.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预先定义好的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超参不一定能同时满足极端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aspect ratio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悬殊的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    物体，如火车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0546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AdvancedEAST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原理图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295" y="957580"/>
            <a:ext cx="4987925" cy="33991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21017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AdvancedEAST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755775"/>
            <a:ext cx="5781675" cy="12147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＊相对于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EAST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AdvancedEAST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的预处理会更复杂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需要确定头尾区域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AdvancedEAST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头尾区域大小的设定会严重影响模型的性能，如高为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6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个像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  素点的文本，按代码，取短边的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0.6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，头的区域的宽仅为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4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个像素点，参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  与回归、分类的像素点太少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053648" y="212437"/>
              <a:ext cx="1324011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pixel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anchor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结合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  的检测算法分析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04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50227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PIXEL-ANCHOR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4750" y="1784350"/>
            <a:ext cx="6941185" cy="102997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结合了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pixel-based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anchor-based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方法的优点；</a:t>
            </a:r>
            <a:endParaRPr lang="zh-CN" altLang="en-US"/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通过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ASPP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OHEM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提升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pixel-based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方法的性能；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提出了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APL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机制，使得基于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SSD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的文本检测算法可以处理长宽比、尺寸变化剧烈的文本；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01408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相结合的检测算法 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PIXEL-ANCHOR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0430" y="1416050"/>
            <a:ext cx="4803140" cy="24828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20331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相结合的检测算法 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PIXEL-ANCHOR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关键信息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715" y="1278890"/>
            <a:ext cx="7760335" cy="29533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ASPP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可显著提升同尺寸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的感受野，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EAST+ASPP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会有较大的竞争力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APL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可以改善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SSD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同时检测小目标和大目标的性能；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pixel-based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算法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precision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较高、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recall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较低，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anchor-based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算法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recision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较低、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recall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较高；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pixel-anchor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算法中，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pixel-based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负责检测中等大小文本，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anchor-based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负责检测小文本和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  大文本；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PSENet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在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ICDAR2017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上性能优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pixel-anchor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，主要由于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PSENet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支持曲线排列的文本，因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  此其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recall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更高；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文本检测的难点在于，如何处理强光照、遮挡、长宽比悬殊、尺寸和方向变化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剧烈等情况；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ICDAR2017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训练集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7200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张、测试集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1800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张，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9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种语言，任意方向的文本；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852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相结合的检测算法 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PIXEL-ANCHOR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的模型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2155" y="903605"/>
            <a:ext cx="2838450" cy="3876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3445" y="959485"/>
            <a:ext cx="4044315" cy="16764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pixel-based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采用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FPN+ASPP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机制，提高网络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   的感受野；</a:t>
            </a: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ASPP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仅使用于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1/16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feature map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上，提高感受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野的同时，保持高效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score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分类、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bounding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回归均采用了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OHEM;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95" y="2895600"/>
            <a:ext cx="2105025" cy="985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85" y="4047490"/>
            <a:ext cx="3717925" cy="540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45" y="3235960"/>
            <a:ext cx="2013585" cy="305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直接箭头连接符 14"/>
          <p:cNvCxnSpPr/>
          <p:nvPr/>
        </p:nvCxnSpPr>
        <p:spPr>
          <a:xfrm flipV="1">
            <a:off x="1781175" y="3068955"/>
            <a:ext cx="1522730" cy="288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567180" y="3505200"/>
            <a:ext cx="1102995" cy="756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852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相结合的检测算法 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PIXEL-ANCHOR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的模型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0170" y="959485"/>
            <a:ext cx="6405245" cy="3573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" y="1793875"/>
            <a:ext cx="2142490" cy="318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2891155"/>
            <a:ext cx="2143125" cy="561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" y="2215515"/>
            <a:ext cx="214249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直接箭头连接符 12"/>
          <p:cNvCxnSpPr/>
          <p:nvPr/>
        </p:nvCxnSpPr>
        <p:spPr>
          <a:xfrm flipH="1">
            <a:off x="581025" y="2052320"/>
            <a:ext cx="576580" cy="346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00380" y="2063750"/>
            <a:ext cx="1649095" cy="1083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15632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相结合的检测算法 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PIXEL-ANCHOR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7195" y="1080770"/>
            <a:ext cx="3228975" cy="2981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54375" y="1275080"/>
            <a:ext cx="675005" cy="295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39440" y="1867535"/>
            <a:ext cx="937895" cy="3041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13100" y="3875405"/>
            <a:ext cx="757555" cy="147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43902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相结合的检测算法 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PIXEL-ANCHOR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small scene text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0" y="1477645"/>
            <a:ext cx="3962400" cy="781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2634615"/>
            <a:ext cx="3987165" cy="1524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KSO_WM_DOC_GUID" val="{6a8e923f-796e-4c5e-85e2-f45e19e6f65d}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p="http://schemas.openxmlformats.org/presentationml/2006/main">
  <p:tag name="KSO_WM_SLIDE_MODEL_TYPE" val="numdgm"/>
</p:tagLst>
</file>

<file path=ppt/tags/tag8.xml><?xml version="1.0" encoding="utf-8"?>
<p:tagLst xmlns:p="http://schemas.openxmlformats.org/presentationml/2006/main">
  <p:tag name="KSO_WM_SLIDE_MODEL_TYPE" val="numdgm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fdrusjd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12127</Words>
  <Application>WPS 演示</Application>
  <PresentationFormat>全屏显示(16:9)</PresentationFormat>
  <Paragraphs>695</Paragraphs>
  <Slides>105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105</vt:i4>
      </vt:variant>
    </vt:vector>
  </HeadingPairs>
  <TitlesOfParts>
    <vt:vector size="119" baseType="lpstr">
      <vt:lpstr>Arial</vt:lpstr>
      <vt:lpstr>宋体</vt:lpstr>
      <vt:lpstr>Wingdings</vt:lpstr>
      <vt:lpstr>微软雅黑</vt:lpstr>
      <vt:lpstr>仿宋_GB2312</vt:lpstr>
      <vt:lpstr>Impact</vt:lpstr>
      <vt:lpstr>Calibri</vt:lpstr>
      <vt:lpstr>Arial Unicode MS</vt:lpstr>
      <vt:lpstr>等线</vt:lpstr>
      <vt:lpstr>Calibri</vt:lpstr>
      <vt:lpstr>仿宋</vt:lpstr>
      <vt:lpstr>第一PPT，www.1ppt.com</vt:lpstr>
      <vt:lpstr>Paint.Picture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绿色多边形</dc:title>
  <dc:creator>第一PPT</dc:creator>
  <cp:keywords>www.1ppt.com</cp:keywords>
  <dc:description>www.1ppt.com</dc:description>
  <cp:lastModifiedBy>LI BING</cp:lastModifiedBy>
  <cp:revision>542</cp:revision>
  <dcterms:created xsi:type="dcterms:W3CDTF">2017-08-15T01:04:00Z</dcterms:created>
  <dcterms:modified xsi:type="dcterms:W3CDTF">2019-03-25T05:13:18Z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2052-11.1.0.8527</vt:lpwstr>
  </property>
</Properties>
</file>